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5"/>
  </p:sldMasterIdLst>
  <p:notesMasterIdLst>
    <p:notesMasterId r:id="rId19"/>
  </p:notesMasterIdLst>
  <p:handoutMasterIdLst>
    <p:handoutMasterId r:id="rId20"/>
  </p:handoutMasterIdLst>
  <p:sldIdLst>
    <p:sldId id="448" r:id="rId6"/>
    <p:sldId id="469" r:id="rId7"/>
    <p:sldId id="474" r:id="rId8"/>
    <p:sldId id="475" r:id="rId9"/>
    <p:sldId id="517" r:id="rId10"/>
    <p:sldId id="478" r:id="rId11"/>
    <p:sldId id="476" r:id="rId12"/>
    <p:sldId id="482" r:id="rId13"/>
    <p:sldId id="515" r:id="rId14"/>
    <p:sldId id="492" r:id="rId15"/>
    <p:sldId id="519" r:id="rId16"/>
    <p:sldId id="524" r:id="rId17"/>
    <p:sldId id="484" r:id="rId18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64547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8689" autoAdjust="0"/>
  </p:normalViewPr>
  <p:slideViewPr>
    <p:cSldViewPr snapToGrid="0">
      <p:cViewPr varScale="1">
        <p:scale>
          <a:sx n="134" d="100"/>
          <a:sy n="134" d="100"/>
        </p:scale>
        <p:origin x="900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0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https://github.com/react-community/create-react-native-app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https://www.couponhippo.in/blog/reasons-to-choose-react-native</a:t>
            </a:r>
          </a:p>
          <a:p>
            <a:r>
              <a:rPr lang="en-US" dirty="0"/>
              <a:t>https://www.safaribooksonline.com/library/view/learning-react-native/9781491929049/ch01.html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https://www.safaribooksonline.com/library/view/learning-react-native/9781491929049/ch01.html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https://facebook.github.io/react-native/docs/style.html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https://www.safaribooksonline.com/library/view/learning-react-native/9781491929049/ch01.html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i="0" dirty="0"/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TODO: iterative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https://code.facebook.com/posts/1014532261909640/react-native-bringing-modern-web-techniques-to-mobile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Script is Angular based and proposed the “use our components” approach instead of “write your own components”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B62DC-3ECD-7345-84F4-36C78F4234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https://facebook.github.io/react-native/showcase.html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Update layout, rethink this slide – split dev tools and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-75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1796004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+mj-lt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lorem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3380413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+mj-lt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2484334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+mj-lt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2525371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01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2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+mn-lt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56" r:id="rId5"/>
    <p:sldLayoutId id="2147483711" r:id="rId6"/>
    <p:sldLayoutId id="2147483749" r:id="rId7"/>
    <p:sldLayoutId id="2147483767" r:id="rId8"/>
    <p:sldLayoutId id="2147483769" r:id="rId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27880" y="2506618"/>
            <a:ext cx="6910388" cy="648688"/>
          </a:xfrm>
          <a:prstGeom prst="roundRect">
            <a:avLst/>
          </a:prstGeom>
          <a:solidFill>
            <a:schemeClr val="tx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anchor="ctr"/>
          <a:lstStyle/>
          <a:p>
            <a:r>
              <a:rPr lang="en-US" dirty="0"/>
              <a:t>React Native quick start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POPULAR APPS BUILT ON REACT NATIVE</a:t>
            </a:r>
          </a:p>
        </p:txBody>
      </p:sp>
      <p:pic>
        <p:nvPicPr>
          <p:cNvPr id="2052" name="Picture 4" descr="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s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914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kyp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Facebook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Instagram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4065" y="2011679"/>
            <a:ext cx="3047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EPAM Events </a:t>
            </a:r>
            <a:r>
              <a:rPr lang="en-US" sz="1600" b="1" dirty="0" err="1"/>
              <a:t>Mobi</a:t>
            </a:r>
            <a:endParaRPr lang="en-US" sz="1600" b="1" dirty="0"/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088243"/>
            <a:ext cx="3048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Skype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39936" y="4088243"/>
            <a:ext cx="3056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Tesla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12129" y="4088243"/>
            <a:ext cx="303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/>
              <a:t>Baidu</a:t>
            </a:r>
            <a:r>
              <a:rPr lang="fr-FR" sz="1600" b="1" dirty="0"/>
              <a:t> Mobile</a:t>
            </a:r>
          </a:p>
          <a:p>
            <a:pPr algn="ctr"/>
            <a:r>
              <a:rPr lang="fr-FR" sz="1600" dirty="0"/>
              <a:t>iOS · Android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3946" t="7042" r="4286" b="9021"/>
          <a:stretch/>
        </p:blipFill>
        <p:spPr>
          <a:xfrm>
            <a:off x="7027119" y="914399"/>
            <a:ext cx="1201889" cy="1097280"/>
          </a:xfrm>
          <a:prstGeom prst="rect">
            <a:avLst/>
          </a:prstGeom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2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400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TOOLSET</a:t>
            </a:r>
          </a:p>
        </p:txBody>
      </p:sp>
      <p:pic>
        <p:nvPicPr>
          <p:cNvPr id="18" name="Picture 6" descr="Картинки по запросу webst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0351"/>
          <a:stretch/>
        </p:blipFill>
        <p:spPr bwMode="auto">
          <a:xfrm>
            <a:off x="1688752" y="3583955"/>
            <a:ext cx="81653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0" y="4393852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Hybrid</a:t>
            </a:r>
            <a:r>
              <a:rPr lang="en-US" sz="1800" dirty="0"/>
              <a:t> (React Native)</a:t>
            </a:r>
          </a:p>
        </p:txBody>
      </p:sp>
      <p:pic>
        <p:nvPicPr>
          <p:cNvPr id="21" name="Picture 2" descr="https://nuclide.io/stati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6" y="3583955"/>
            <a:ext cx="6096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ÐÐ°ÑÑÐ¸Ð½ÐºÐ¸ Ð¿Ð¾ Ð·Ð°Ð¿ÑÐ¾ÑÑ vsc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30" y="3583955"/>
            <a:ext cx="66932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ÐÐ°ÑÑÐ¸Ð½ÐºÐ¸ Ð¿Ð¾ Ð·Ð°Ð¿ÑÐ¾ÑÑ https://atom.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17179"/>
          <a:stretch/>
        </p:blipFill>
        <p:spPr bwMode="auto">
          <a:xfrm>
            <a:off x="3401300" y="3583955"/>
            <a:ext cx="72754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ÐÐ°ÑÑÐ¸Ð½ÐºÐ¸ Ð¿Ð¾ Ð·Ð°Ð¿ÑÐ¾ÑÑ sublime tex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0" y="362967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ÐÐ°ÑÑÐ¸Ð½ÐºÐ¸ Ð¿Ð¾ Ð·Ð°Ð¿ÑÐ¾ÑÑ vi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57" y="358395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ÐÐ°ÑÑÐ¸Ð½ÐºÐ¸ Ð¿Ð¾ Ð·Ð°Ð¿ÑÐ¾ÑÑ emac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34" y="358035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ÐÐ°ÑÑÐ¸Ð½ÐºÐ¸ Ð¿Ð¾ Ð·Ð°Ð¿ÑÐ¾ÑÑ spacemac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11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ÐÐ°ÑÑÐ¸Ð½ÐºÐ¸ Ð¿Ð¾ Ð·Ð°Ð¿ÑÐ¾ÑÑ deco id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88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xcode 9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73" y="946050"/>
            <a:ext cx="18941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Related imag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9" b="27053"/>
          <a:stretch/>
        </p:blipFill>
        <p:spPr bwMode="auto">
          <a:xfrm>
            <a:off x="4496260" y="1058616"/>
            <a:ext cx="3815232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397539" y="2776433"/>
            <a:ext cx="242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IOS</a:t>
            </a:r>
            <a:r>
              <a:rPr lang="en-US" sz="1800" dirty="0"/>
              <a:t> (Swift, Objective-C)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51669" y="2797559"/>
            <a:ext cx="23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Android</a:t>
            </a:r>
            <a:r>
              <a:rPr lang="en-US" sz="1800" dirty="0"/>
              <a:t> (Java, </a:t>
            </a:r>
            <a:r>
              <a:rPr lang="en-US" sz="1800" dirty="0" err="1"/>
              <a:t>Kotlin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55923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You may decide to use </a:t>
            </a:r>
            <a:r>
              <a:rPr lang="en-US" sz="2400" b="1" dirty="0"/>
              <a:t>create-react-native-app</a:t>
            </a:r>
            <a:r>
              <a:rPr lang="en-US" sz="2400" dirty="0"/>
              <a:t> or </a:t>
            </a:r>
            <a:r>
              <a:rPr lang="en-US" sz="2400" b="1" dirty="0"/>
              <a:t>Expo</a:t>
            </a:r>
            <a:r>
              <a:rPr lang="en-US" sz="2400" dirty="0"/>
              <a:t> to avoid dealing with native languages, SDKs and build tools. The </a:t>
            </a:r>
            <a:r>
              <a:rPr lang="en-US" sz="2400" b="1" dirty="0"/>
              <a:t>price is limitation </a:t>
            </a:r>
            <a:r>
              <a:rPr lang="en-US" sz="2400" dirty="0"/>
              <a:t>in number of available native modules.</a:t>
            </a:r>
          </a:p>
        </p:txBody>
      </p:sp>
      <p:pic>
        <p:nvPicPr>
          <p:cNvPr id="13" name="Picture 6" descr="Картинки по запросу webst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0351"/>
          <a:stretch/>
        </p:blipFill>
        <p:spPr bwMode="auto">
          <a:xfrm>
            <a:off x="1645211" y="3347586"/>
            <a:ext cx="714466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nuclide.io/stati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65" y="3347586"/>
            <a:ext cx="5334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ÐÐ°ÑÑÐ¸Ð½ÐºÐ¸ Ð¿Ð¾ Ð·Ð°Ð¿ÑÐ¾ÑÑ vsc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90" y="3347586"/>
            <a:ext cx="58565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ÐÐ°ÑÑÐ¸Ð½ÐºÐ¸ Ð¿Ð¾ Ð·Ð°Ð¿ÑÐ¾ÑÑ https://atom.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17179"/>
          <a:stretch/>
        </p:blipFill>
        <p:spPr bwMode="auto">
          <a:xfrm>
            <a:off x="3357759" y="3347586"/>
            <a:ext cx="6366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Ð°ÑÑÐ¸Ð½ÐºÐ¸ Ð¿Ð¾ Ð·Ð°Ð¿ÑÐ¾ÑÑ sublime tex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79" y="339330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ÐÐ°ÑÑÐ¸Ð½ÐºÐ¸ Ð¿Ð¾ Ð·Ð°Ð¿ÑÐ¾ÑÑ vi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16" y="334758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ÐÐ°ÑÑÐ¸Ð½ÐºÐ¸ Ð¿Ð¾ Ð·Ð°Ð¿ÑÐ¾ÑÑ emac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93" y="3343989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ÐÐ°ÑÑÐ¸Ð½ÐºÐ¸ Ð¿Ð¾ Ð·Ð°Ð¿ÑÐ¾ÑÑ spacemac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970" y="338970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ÐÐ°ÑÑÐ¸Ð½ÐºÐ¸ Ð¿Ð¾ Ð·Ð°Ð¿ÑÐ¾ÑÑ deco id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47" y="338970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Ð°ÑÑÐ¸Ð½ÐºÐ¸ Ð¿Ð¾ Ð·Ð°Ð¿ÑÐ¾ÑÑ yarn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0" y="4041235"/>
            <a:ext cx="157178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ÐÐ°ÑÑÐ¸Ð½ÐºÐ¸ Ð¿Ð¾ Ð·Ð°Ð¿ÑÐ¾ÑÑ npm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24" y="4219649"/>
            <a:ext cx="117513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8214" y="4219650"/>
            <a:ext cx="76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6434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start with your favorite editor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9250" y="4219649"/>
            <a:ext cx="271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(recommended) or</a:t>
            </a:r>
          </a:p>
        </p:txBody>
      </p:sp>
    </p:spTree>
    <p:extLst>
      <p:ext uri="{BB962C8B-B14F-4D97-AF65-F5344CB8AC3E}">
        <p14:creationId xmlns:p14="http://schemas.microsoft.com/office/powerpoint/2010/main" val="12888596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CREATE-REACT-NATIVE-APP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2000" b="1" dirty="0"/>
              <a:t>Philosophy: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Minimal time to "Hello World“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Develop on your device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One Build Tool</a:t>
            </a:r>
          </a:p>
          <a:p>
            <a:pPr marL="842963" lvl="1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 err="1"/>
              <a:t>Xcode</a:t>
            </a:r>
            <a:r>
              <a:rPr lang="en-US" sz="1600" dirty="0"/>
              <a:t>, Android Studio, NDKs, ENV_VARS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No Lock-In</a:t>
            </a:r>
          </a:p>
          <a:p>
            <a:pPr marL="842963" lvl="1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"eject" to own build setup and write custom native code or modify how app is built</a:t>
            </a:r>
          </a:p>
          <a:p>
            <a:r>
              <a:rPr lang="en-US" sz="2000" b="1" dirty="0"/>
              <a:t>Limitations: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Pure JavaScript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No dependencies which rely on custom native code</a:t>
            </a:r>
          </a:p>
          <a:p>
            <a:pPr algn="r">
              <a:buClr>
                <a:schemeClr val="accent6"/>
              </a:buClr>
            </a:pPr>
            <a:r>
              <a:rPr lang="en-US" sz="1800" i="1" dirty="0"/>
              <a:t>“made by react community”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6360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896580" cy="647100"/>
          </a:xfrm>
        </p:spPr>
        <p:txBody>
          <a:bodyPr anchor="ctr"/>
          <a:lstStyle/>
          <a:p>
            <a:r>
              <a:rPr lang="en-US" dirty="0"/>
              <a:t>WHY react native</a:t>
            </a:r>
          </a:p>
        </p:txBody>
      </p:sp>
    </p:spTree>
    <p:extLst>
      <p:ext uri="{BB962C8B-B14F-4D97-AF65-F5344CB8AC3E}">
        <p14:creationId xmlns:p14="http://schemas.microsoft.com/office/powerpoint/2010/main" val="25472955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MEET REACT NATIVE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/>
              <a:t>React Native</a:t>
            </a:r>
            <a:r>
              <a:rPr lang="en-US" sz="2000" dirty="0"/>
              <a:t> is a </a:t>
            </a:r>
            <a:r>
              <a:rPr lang="en-US" sz="2000" b="1" dirty="0"/>
              <a:t>JavaScript framework</a:t>
            </a:r>
            <a:r>
              <a:rPr lang="en-US" sz="2000" dirty="0"/>
              <a:t> for writing real, natively rendering</a:t>
            </a:r>
          </a:p>
          <a:p>
            <a:pPr algn="ctr"/>
            <a:r>
              <a:rPr lang="en-US" sz="2000" dirty="0"/>
              <a:t>mobile applications for</a:t>
            </a:r>
            <a:r>
              <a:rPr lang="en-US" sz="2000" b="1" dirty="0"/>
              <a:t> iOS and Android</a:t>
            </a:r>
            <a:r>
              <a:rPr lang="en-US" sz="2000" dirty="0"/>
              <a:t>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It’s </a:t>
            </a:r>
            <a:r>
              <a:rPr lang="en-US" sz="2000" b="1" dirty="0"/>
              <a:t>based on React</a:t>
            </a:r>
            <a:r>
              <a:rPr lang="en-US" sz="2000" dirty="0"/>
              <a:t>, but instead of targeting the browser,</a:t>
            </a:r>
          </a:p>
          <a:p>
            <a:pPr algn="ctr"/>
            <a:r>
              <a:rPr lang="en-US" sz="2000" dirty="0"/>
              <a:t>it </a:t>
            </a:r>
            <a:r>
              <a:rPr lang="en-US" sz="2000" b="1" dirty="0"/>
              <a:t>targets mobile platforms</a:t>
            </a:r>
            <a:r>
              <a:rPr lang="en-US" sz="2000" dirty="0"/>
              <a:t>.</a:t>
            </a:r>
          </a:p>
        </p:txBody>
      </p:sp>
      <p:pic>
        <p:nvPicPr>
          <p:cNvPr id="12" name="Picture 2" descr="Image result for react native officia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2521"/>
            <a:ext cx="6400800" cy="177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00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Similar to React for the Web, </a:t>
            </a:r>
            <a:r>
              <a:rPr lang="en-US" sz="2000" b="1" dirty="0"/>
              <a:t>React Native</a:t>
            </a:r>
            <a:r>
              <a:rPr lang="en-US" sz="2000" dirty="0"/>
              <a:t> applications are written using a mixture of </a:t>
            </a:r>
            <a:r>
              <a:rPr lang="en-US" sz="2000" b="1" dirty="0"/>
              <a:t>JavaScript and JSX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But…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HTML</a:t>
            </a:r>
            <a:r>
              <a:rPr lang="en-US" sz="1800" dirty="0"/>
              <a:t>, JSX components instead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cross-platform: View, Text, Image, Picker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platform specific: </a:t>
            </a:r>
            <a:r>
              <a:rPr lang="en-US" sz="1400" dirty="0" err="1"/>
              <a:t>TabBarIOS</a:t>
            </a:r>
            <a:r>
              <a:rPr lang="en-US" sz="1400" dirty="0"/>
              <a:t>, </a:t>
            </a:r>
            <a:r>
              <a:rPr lang="en-US" sz="1400" dirty="0" err="1"/>
              <a:t>ToolbarAndroid</a:t>
            </a:r>
            <a:r>
              <a:rPr lang="en-US" sz="1400" dirty="0"/>
              <a:t> etc.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CSS</a:t>
            </a:r>
            <a:r>
              <a:rPr lang="en-US" sz="1800" dirty="0"/>
              <a:t>, only CSS-like styles + Flexbox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DOM API</a:t>
            </a:r>
            <a:r>
              <a:rPr lang="en-US" sz="1800" dirty="0"/>
              <a:t> at all</a:t>
            </a:r>
            <a:endParaRPr lang="en-US" sz="2000" dirty="0"/>
          </a:p>
        </p:txBody>
      </p:sp>
      <p:pic>
        <p:nvPicPr>
          <p:cNvPr id="1028" name="Picture 4" descr="Image result for no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43" y="2721931"/>
            <a:ext cx="2033058" cy="17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2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HEY, SHOW ME THE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83" y="863600"/>
            <a:ext cx="750963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 Native </a:t>
            </a:r>
            <a:r>
              <a:rPr lang="en-US" sz="1800" b="1" dirty="0"/>
              <a:t>bridges</a:t>
            </a:r>
            <a:r>
              <a:rPr lang="en-US" sz="1800" dirty="0"/>
              <a:t> </a:t>
            </a:r>
            <a:r>
              <a:rPr lang="en-US" sz="1800" b="1" dirty="0"/>
              <a:t>JS calls</a:t>
            </a:r>
            <a:r>
              <a:rPr lang="en-US" sz="1800" dirty="0"/>
              <a:t> to the native APIs in Objective-C or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Rendering</a:t>
            </a:r>
            <a:r>
              <a:rPr lang="en-US" sz="1800" dirty="0"/>
              <a:t> is performed using </a:t>
            </a:r>
            <a:r>
              <a:rPr lang="en-US" sz="1800" b="1" dirty="0"/>
              <a:t>real mobile UI components</a:t>
            </a:r>
            <a:r>
              <a:rPr lang="en-US" sz="1800" dirty="0"/>
              <a:t>, with look and feel like any mobile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Platform features</a:t>
            </a:r>
            <a:r>
              <a:rPr lang="en-US" sz="1800" dirty="0"/>
              <a:t> like the phone camera, or the user’s location are accessible through </a:t>
            </a:r>
            <a:r>
              <a:rPr lang="en-US" sz="1800" b="1" dirty="0"/>
              <a:t>JS interfaces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most of the code can be shared between platforms, React Native makes it easy to </a:t>
            </a:r>
            <a:r>
              <a:rPr lang="en-US" sz="1800" b="1" dirty="0"/>
              <a:t>develop</a:t>
            </a:r>
            <a:r>
              <a:rPr lang="en-US" sz="1800" dirty="0"/>
              <a:t> for both Android and iOS </a:t>
            </a:r>
            <a:r>
              <a:rPr lang="en-US" sz="1800" b="1" dirty="0"/>
              <a:t>simultaneously</a:t>
            </a:r>
            <a:r>
              <a:rPr lang="en-US" sz="1800" dirty="0"/>
              <a:t>.</a:t>
            </a:r>
          </a:p>
        </p:txBody>
      </p:sp>
      <p:pic>
        <p:nvPicPr>
          <p:cNvPr id="3074" name="Picture 2" descr="Image result for quot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6" y="363315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56809" y="3555616"/>
            <a:ext cx="65828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2863"/>
            <a:r>
              <a:rPr lang="en-US" sz="1600" i="1" dirty="0"/>
              <a:t>We didn't aim for code sharing between platforms when working on the iOS Ads Manager but expected it could be a nice side effect of using React Native.  When the Android Ads Manager was ready to ship, we realized that about </a:t>
            </a:r>
            <a:r>
              <a:rPr lang="en-US" sz="1600" b="1" i="1" dirty="0"/>
              <a:t>85% of the code was shared</a:t>
            </a:r>
            <a:r>
              <a:rPr lang="en-US" sz="1600" i="1" dirty="0"/>
              <a:t> between the two apps.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35915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React Native was </a:t>
            </a:r>
            <a:r>
              <a:rPr lang="en-US" sz="2000" b="1" dirty="0"/>
              <a:t>announced</a:t>
            </a:r>
            <a:r>
              <a:rPr lang="en-US" sz="2000" dirty="0"/>
              <a:t> by Facebook in</a:t>
            </a:r>
            <a:r>
              <a:rPr lang="en-US" sz="2000" b="1" dirty="0"/>
              <a:t> </a:t>
            </a:r>
            <a:r>
              <a:rPr lang="ru-RU" sz="2000" b="1" dirty="0"/>
              <a:t>2015</a:t>
            </a:r>
            <a:r>
              <a:rPr lang="en-US" sz="2000" dirty="0"/>
              <a:t> on the F8 developer conference and in the “Bringing modern web techniques to mobile” blog post. </a:t>
            </a:r>
          </a:p>
          <a:p>
            <a:endParaRPr lang="en-US" sz="2000" dirty="0"/>
          </a:p>
          <a:p>
            <a:pPr marL="985837" lvl="3" indent="0">
              <a:buNone/>
            </a:pPr>
            <a:r>
              <a:rPr lang="en-US" sz="1900" i="1" dirty="0"/>
              <a:t>2013, summer</a:t>
            </a:r>
            <a:r>
              <a:rPr lang="en-US" sz="1900" dirty="0"/>
              <a:t> 		Started as a hackathon project</a:t>
            </a:r>
          </a:p>
          <a:p>
            <a:pPr marL="985837" lvl="3" indent="0">
              <a:buNone/>
            </a:pPr>
            <a:r>
              <a:rPr lang="en-US" sz="1900" i="1" dirty="0"/>
              <a:t>2014, summer</a:t>
            </a:r>
            <a:r>
              <a:rPr lang="en-US" sz="1900" dirty="0"/>
              <a:t> 		Ads Manager for iOS project start</a:t>
            </a:r>
          </a:p>
          <a:p>
            <a:pPr marL="985837" lvl="3" indent="0">
              <a:buNone/>
            </a:pPr>
            <a:r>
              <a:rPr lang="en-US" sz="1900" i="1" dirty="0"/>
              <a:t>2014, autumn</a:t>
            </a:r>
            <a:r>
              <a:rPr lang="en-US" sz="1900" dirty="0"/>
              <a:t> 		React Native Android runtime</a:t>
            </a:r>
          </a:p>
          <a:p>
            <a:pPr marL="985837" lvl="3" indent="0">
              <a:buNone/>
            </a:pPr>
            <a:r>
              <a:rPr lang="en-US" sz="1900" i="1" dirty="0"/>
              <a:t>2015, winter </a:t>
            </a:r>
            <a:r>
              <a:rPr lang="en-US" sz="1900" dirty="0"/>
              <a:t>		Ads Manager for iOS project release</a:t>
            </a:r>
          </a:p>
          <a:p>
            <a:pPr marL="985837" lvl="3" indent="0">
              <a:buNone/>
            </a:pPr>
            <a:r>
              <a:rPr lang="en-US" sz="1900" i="1" dirty="0"/>
              <a:t>2015, winter</a:t>
            </a:r>
            <a:r>
              <a:rPr lang="en-US" sz="1900" dirty="0"/>
              <a:t> 		Public technology preview</a:t>
            </a:r>
          </a:p>
          <a:p>
            <a:pPr marL="985837" lvl="3" indent="0">
              <a:buNone/>
            </a:pPr>
            <a:r>
              <a:rPr lang="en-US" sz="1900" i="1" dirty="0"/>
              <a:t>2015, spring</a:t>
            </a:r>
            <a:r>
              <a:rPr lang="en-US" sz="1900" dirty="0"/>
              <a:t> 		iOS runtime open-sourced</a:t>
            </a:r>
          </a:p>
          <a:p>
            <a:pPr marL="985837" lvl="3" indent="0">
              <a:buNone/>
            </a:pPr>
            <a:r>
              <a:rPr lang="en-US" sz="1900" i="1" dirty="0"/>
              <a:t>2015, summer</a:t>
            </a:r>
            <a:r>
              <a:rPr lang="en-US" sz="1900" dirty="0"/>
              <a:t> 		Ads Manager for Android release</a:t>
            </a:r>
          </a:p>
          <a:p>
            <a:pPr marL="985837" lvl="3" indent="0">
              <a:buNone/>
            </a:pPr>
            <a:r>
              <a:rPr lang="en-US" sz="1900" i="1" dirty="0"/>
              <a:t>2015, autumn</a:t>
            </a:r>
            <a:r>
              <a:rPr lang="en-US" sz="1900" dirty="0"/>
              <a:t> 		Android runtime open-sourced</a:t>
            </a:r>
          </a:p>
          <a:p>
            <a:pPr algn="ctr"/>
            <a:endParaRPr lang="en-US" sz="2000" dirty="0"/>
          </a:p>
        </p:txBody>
      </p:sp>
      <p:pic>
        <p:nvPicPr>
          <p:cNvPr id="2050" name="Picture 2" descr="Image result for tim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48642" y="2944600"/>
            <a:ext cx="2767181" cy="79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5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699516"/>
            <a:ext cx="9144001" cy="347113"/>
            <a:chOff x="1812616" y="2273862"/>
            <a:chExt cx="8642295" cy="420786"/>
          </a:xfrm>
        </p:grpSpPr>
        <p:sp>
          <p:nvSpPr>
            <p:cNvPr id="5" name="Rectangle 4"/>
            <p:cNvSpPr/>
            <p:nvPr/>
          </p:nvSpPr>
          <p:spPr>
            <a:xfrm>
              <a:off x="1812616" y="2273862"/>
              <a:ext cx="2880765" cy="4207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APPROACH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93381" y="2273862"/>
              <a:ext cx="2880765" cy="420786"/>
            </a:xfrm>
            <a:prstGeom prst="rect">
              <a:avLst/>
            </a:prstGeom>
            <a:solidFill>
              <a:srgbClr val="91A74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146" y="2273862"/>
              <a:ext cx="2880765" cy="420786"/>
            </a:xfrm>
            <a:prstGeom prst="rect">
              <a:avLst/>
            </a:prstGeom>
            <a:solidFill>
              <a:srgbClr val="C23C58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DISADVANTAGES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1046629"/>
            <a:ext cx="3048000" cy="4096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046629"/>
            <a:ext cx="3047999" cy="204843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NATIVE </a:t>
            </a:r>
            <a:r>
              <a:rPr lang="en-US" sz="1500" dirty="0">
                <a:solidFill>
                  <a:srgbClr val="666666"/>
                </a:solidFill>
                <a:latin typeface="Arial Black" panose="020B0A04020102020204" pitchFamily="34" charset="0"/>
              </a:rPr>
              <a:t>DEVELOPMENT</a:t>
            </a:r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en-US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5615" y="1046630"/>
            <a:ext cx="3047999" cy="2048435"/>
          </a:xfrm>
          <a:prstGeom prst="rect">
            <a:avLst/>
          </a:prstGeom>
          <a:solidFill>
            <a:srgbClr val="F2F8ED">
              <a:alpha val="5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performance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user experience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Most conformance to UI guide lines on each platform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Easily customizable</a:t>
            </a:r>
            <a:endParaRPr lang="ru-RU" sz="1600" dirty="0">
              <a:solidFill>
                <a:srgbClr val="46454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1230" y="1046629"/>
            <a:ext cx="3047999" cy="2048435"/>
          </a:xfrm>
          <a:prstGeom prst="rect">
            <a:avLst/>
          </a:prstGeom>
          <a:solidFill>
            <a:srgbClr val="FF5999">
              <a:alpha val="1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Longer timeline and effort for development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In post-delivery support one developer required for each platform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No code reuse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191" y="3095065"/>
            <a:ext cx="3047999" cy="13303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CROSS-PLATFORM NATIVE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46808" y="3095067"/>
            <a:ext cx="3039650" cy="2048435"/>
          </a:xfrm>
          <a:prstGeom prst="rect">
            <a:avLst/>
          </a:prstGeom>
          <a:solidFill>
            <a:srgbClr val="E3F0D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Shared business logic code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Same language used for all platforms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Faster release/bug-fix cycle due to OTA updates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developer can support both platforms on post-delivery phase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Better development experience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86459" y="3095067"/>
            <a:ext cx="3057542" cy="2048435"/>
          </a:xfrm>
          <a:prstGeom prst="rect">
            <a:avLst/>
          </a:prstGeom>
          <a:solidFill>
            <a:srgbClr val="FF5999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Potential performance problems</a:t>
            </a:r>
            <a:r>
              <a:rPr lang="ru-RU" dirty="0">
                <a:solidFill>
                  <a:srgbClr val="464547"/>
                </a:solidFill>
              </a:rPr>
              <a:t> </a:t>
            </a:r>
            <a:r>
              <a:rPr lang="en-US" dirty="0">
                <a:solidFill>
                  <a:srgbClr val="464547"/>
                </a:solidFill>
              </a:rPr>
              <a:t>doing “heavy lifting”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Effort to create plugins if some native API </a:t>
            </a:r>
            <a:r>
              <a:rPr lang="en-US" dirty="0" err="1">
                <a:solidFill>
                  <a:srgbClr val="464547"/>
                </a:solidFill>
              </a:rPr>
              <a:t>doesn</a:t>
            </a:r>
            <a:r>
              <a:rPr lang="mr-IN" dirty="0">
                <a:solidFill>
                  <a:srgbClr val="464547"/>
                </a:solidFill>
              </a:rPr>
              <a:t>’</a:t>
            </a:r>
            <a:r>
              <a:rPr lang="en-US" dirty="0">
                <a:solidFill>
                  <a:srgbClr val="464547"/>
                </a:solidFill>
              </a:rPr>
              <a:t>t exist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thread due to JavaScript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NATIVE VS CROSS-PLATFORM NATIVE</a:t>
            </a:r>
            <a:endParaRPr lang="en-US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9" y="3742806"/>
            <a:ext cx="2061251" cy="394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39" y="1825212"/>
            <a:ext cx="1005131" cy="550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14" y="1689887"/>
            <a:ext cx="690301" cy="8210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366" y="4278082"/>
            <a:ext cx="716076" cy="4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0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 NATIVE HIGH-LEVEL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60" y="802968"/>
            <a:ext cx="7160480" cy="3997632"/>
          </a:xfrm>
        </p:spPr>
      </p:pic>
    </p:spTree>
    <p:extLst>
      <p:ext uri="{BB962C8B-B14F-4D97-AF65-F5344CB8AC3E}">
        <p14:creationId xmlns:p14="http://schemas.microsoft.com/office/powerpoint/2010/main" val="35903881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EPAM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B16B71FF32D54586E619996D1FC8F9" ma:contentTypeVersion="6" ma:contentTypeDescription="Create a new document." ma:contentTypeScope="" ma:versionID="9c9985c22da2fd84929ea7e09c547659">
  <xsd:schema xmlns:xsd="http://www.w3.org/2001/XMLSchema" xmlns:xs="http://www.w3.org/2001/XMLSchema" xmlns:p="http://schemas.microsoft.com/office/2006/metadata/properties" xmlns:ns2="8f17bd39-e2a2-416d-8579-9c5cbdeee658" xmlns:ns3="5af8f4e7-bc40-44d5-8a63-cbb6a7802b60" targetNamespace="http://schemas.microsoft.com/office/2006/metadata/properties" ma:root="true" ma:fieldsID="1d4f92943e907ee1bb51f370a9e17edc" ns2:_="" ns3:_="">
    <xsd:import namespace="8f17bd39-e2a2-416d-8579-9c5cbdeee658"/>
    <xsd:import namespace="5af8f4e7-bc40-44d5-8a63-cbb6a7802b6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1" ma:displayName="Training Id" ma:decimals="0" ma:description="" ma:indexed="true" ma:internalName="fldTrainingId">
      <xsd:simpleType>
        <xsd:restriction base="dms:Number"/>
      </xsd:simpleType>
    </xsd:element>
    <xsd:element name="fldTrainingName" ma:index="12" ma:displayName="Training Name" ma:description="" ma:internalName="fldTrainingName">
      <xsd:simpleType>
        <xsd:restriction base="dms:Text"/>
      </xsd:simpleType>
    </xsd:element>
    <xsd:element name="h0cdf1c629f14a8ba12ca7309df7db45" ma:index="13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7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8f4e7-bc40-44d5-8a63-cbb6a7802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Mobile</TermName>
          <TermId xmlns="http://schemas.microsoft.com/office/infopath/2007/PartnerControls">dd649db9-24d2-43de-9356-051ef0589f04</TermId>
        </TermInfo>
      </Terms>
    </a53f1a9accc64fb8bee1c0a1a93d357e>
    <fldTrainingId xmlns="8f17bd39-e2a2-416d-8579-9c5cbdeee658">2203</fldTrainingId>
    <fldTrainingName xmlns="8f17bd39-e2a2-416d-8579-9c5cbdeee658">Introduction to React Native</fldTrainingName>
    <TaxCatchAll xmlns="8f17bd39-e2a2-416d-8579-9c5cbdeee658">
      <Value>8</Value>
      <Value>35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  <_dlc_DocId xmlns="8f17bd39-e2a2-416d-8579-9c5cbdeee658">DOCID-1691503928-119</_dlc_DocId>
    <_dlc_DocIdUrl xmlns="8f17bd39-e2a2-416d-8579-9c5cbdeee658">
      <Url>https://epam.sharepoint.com/sites/CDP/mobile/_layouts/15/DocIdRedir.aspx?ID=DOCID-1691503928-119</Url>
      <Description>DOCID-1691503928-119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9488BD1-6CF3-4C53-A864-62DE911F0A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7bd39-e2a2-416d-8579-9c5cbdeee658"/>
    <ds:schemaRef ds:uri="5af8f4e7-bc40-44d5-8a63-cbb6a7802b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af8f4e7-bc40-44d5-8a63-cbb6a7802b60"/>
    <ds:schemaRef ds:uri="http://purl.org/dc/elements/1.1/"/>
    <ds:schemaRef ds:uri="http://schemas.microsoft.com/office/2006/metadata/properties"/>
    <ds:schemaRef ds:uri="8f17bd39-e2a2-416d-8579-9c5cbdeee65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63E030B-6C62-4D28-AE4B-3D09C14F4DB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23131</TotalTime>
  <Words>650</Words>
  <Application>Microsoft Office PowerPoint</Application>
  <PresentationFormat>Экран (16:9)</PresentationFormat>
  <Paragraphs>120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Lucida Grande</vt:lpstr>
      <vt:lpstr>Oswald</vt:lpstr>
      <vt:lpstr>Source Sans Pro</vt:lpstr>
      <vt:lpstr>Trebuchet MS</vt:lpstr>
      <vt:lpstr>Cover Slides</vt:lpstr>
      <vt:lpstr>Презентация PowerPoint</vt:lpstr>
      <vt:lpstr>WHY react native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React Native_Presentation_Denis Vlassenko</dc:title>
  <dc:creator>orgmarketingbrandbaselineteam@epam.com</dc:creator>
  <cp:lastModifiedBy>Миша Дербеев</cp:lastModifiedBy>
  <cp:revision>1972</cp:revision>
  <cp:lastPrinted>2014-07-09T13:30:36Z</cp:lastPrinted>
  <dcterms:created xsi:type="dcterms:W3CDTF">2014-07-08T13:27:24Z</dcterms:created>
  <dcterms:modified xsi:type="dcterms:W3CDTF">2019-03-16T13:04:17Z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0x010100D7B16B71FF32D54586E619996D1FC8F9</vt:lpwstr>
  </property>
  <property fmtid="{D5CDD505-2E9C-101B-9397-08002B2CF9AE}" pid="3" name="fldLanguagesOfEvent">
    <vt:lpwstr>8;#RUS|00de05cc-11d3-4dba-84f7-e6aab076d0bb</vt:lpwstr>
  </property>
  <property fmtid="{D5CDD505-2E9C-101B-9397-08002B2CF9AE}" pid="4" name="fldCategoriesOfEvent">
    <vt:lpwstr>35;#Mobile|dd649db9-24d2-43de-9356-051ef0589f04</vt:lpwstr>
  </property>
  <property fmtid="{D5CDD505-2E9C-101B-9397-08002B2CF9AE}" pid="5" name="_dlc_DocIdItemGuid">
    <vt:lpwstr>3c9b3e4e-fb69-401f-ae43-5b547bd958d1</vt:lpwstr>
  </property>
</Properties>
</file>